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0"/>
            <a:ext cx="164592" cy="685800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73152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CORPORATE OVERVIEW  · 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10312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200" b="1">
                <a:solidFill>
                  <a:srgbClr val="5B4AC8"/>
                </a:solidFill>
                <a:latin typeface="Calibri"/>
              </a:rPr>
              <a:t>NOTION MINDS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01752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200" b="1">
                <a:solidFill>
                  <a:srgbClr val="EE6A2D"/>
                </a:solidFill>
                <a:latin typeface="Calibri"/>
              </a:rPr>
              <a:t>SYSTEMS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29768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0">
                <a:solidFill>
                  <a:srgbClr val="FAFAFA"/>
                </a:solidFill>
                <a:latin typeface="Calibri"/>
              </a:rPr>
              <a:t>Strategy. Security. Delivery at scale.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02920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A1A1AA"/>
                </a:solidFill>
                <a:latin typeface="Consolas"/>
              </a:rPr>
              <a:t>Riyadh  ·  Saudi Arabia  ·  Oman  ·  Qatar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548640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A1A1AA"/>
                </a:solidFill>
                <a:latin typeface="Consolas"/>
              </a:rPr>
              <a:t>notionminds.sa  ·  +966 50 694 7879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[ 10 ]  BY THE NUMBERS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>
                <a:solidFill>
                  <a:srgbClr val="FAFAFA"/>
                </a:solidFill>
                <a:latin typeface="Calibri"/>
              </a:rPr>
              <a:t>Outcomes, not slideware.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560320"/>
            <a:ext cx="2743200" cy="310896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560320"/>
            <a:ext cx="38100" cy="310896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017520"/>
            <a:ext cx="23774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5400" b="1">
                <a:solidFill>
                  <a:srgbClr val="D4AF37"/>
                </a:solidFill>
                <a:latin typeface="Calibri"/>
              </a:rPr>
              <a:t>35+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7548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Enterprise engagements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20440" y="2560320"/>
            <a:ext cx="2743200" cy="310896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520440" y="2560320"/>
            <a:ext cx="38100" cy="310896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794760" y="3017520"/>
            <a:ext cx="23774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5400" b="1">
                <a:solidFill>
                  <a:srgbClr val="D4AF37"/>
                </a:solidFill>
                <a:latin typeface="Calibri"/>
              </a:rPr>
              <a:t>24×7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4760" y="47548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Cyber &amp; OT operations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0" y="2560320"/>
            <a:ext cx="2743200" cy="310896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0" y="2560320"/>
            <a:ext cx="38100" cy="310896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75120" y="3017520"/>
            <a:ext cx="23774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D4AF37"/>
                </a:solidFill>
                <a:latin typeface="Calibri"/>
              </a:rPr>
              <a:t>3 Markets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5120" y="47548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Saudi Arabia · Oman · Qatar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281160" y="2560320"/>
            <a:ext cx="2743200" cy="310896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281160" y="2560320"/>
            <a:ext cx="38100" cy="310896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555480" y="3017520"/>
            <a:ext cx="23774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D4AF37"/>
                </a:solidFill>
                <a:latin typeface="Calibri"/>
              </a:rPr>
              <a:t>End-to-End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55480" y="47548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Strategy to delivery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[ 11 ]  WHY WE'RE CHOSEN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>
                <a:solidFill>
                  <a:srgbClr val="FAFAFA"/>
                </a:solidFill>
                <a:latin typeface="Calibri"/>
              </a:rPr>
              <a:t>Regional context. Global engineering rigor.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377440"/>
            <a:ext cx="10972800" cy="384048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Saudi-grounded — Riyadh HQ with in-Kingdom delivery posture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Regulator-aware — NCA, SAMA, NESA, ISO 27001, IEC 62443 aligned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Vision 2030, Oman 2040 &amp; QNV 2030 programs we already serve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Sovereign data handling — built in, never retrofitted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Sector practitioners — former CISOs, AI leaders, cloud architects, OT engineers</a:t>
            </a:r>
          </a:p>
          <a:p>
            <a:pPr algn="l">
              <a:spcAft>
                <a:spcPts val="1000"/>
              </a:spcAft>
            </a:pPr>
            <a:r>
              <a:rPr sz="1700">
                <a:solidFill>
                  <a:srgbClr val="D4AF37"/>
                </a:solidFill>
                <a:latin typeface="Calibri"/>
              </a:rPr>
              <a:t>▎  </a:t>
            </a:r>
            <a:r>
              <a:rPr sz="1700">
                <a:solidFill>
                  <a:srgbClr val="FAFAFA"/>
                </a:solidFill>
                <a:latin typeface="Calibri"/>
              </a:rPr>
              <a:t>Measurable hypotheses over thick decks; quiet engineering excellence over noise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[ 12 ]  LET'S TALK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>
                <a:solidFill>
                  <a:srgbClr val="FAFAFA"/>
                </a:solidFill>
                <a:latin typeface="Calibri"/>
              </a:rPr>
              <a:t>Start a consequential conversation.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10972800" cy="36576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36576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26517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NOTION MINDS SYSTEMS  ·  مؤسسة نوش مايندز سيستمز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38328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A1A1AA"/>
                </a:solidFill>
                <a:latin typeface="Calibri"/>
              </a:rPr>
              <a:t>F-7/S03968, Floor 1, Building 7036, Secondary No. 2487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3749039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A1A1AA"/>
                </a:solidFill>
                <a:latin typeface="Calibri"/>
              </a:rPr>
              <a:t>Saida Street, Durayhmiah District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11480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A1A1AA"/>
                </a:solidFill>
                <a:latin typeface="Calibri"/>
              </a:rPr>
              <a:t>Riyadh 12796  ·  Saudi Arabia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84632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FAFAFA"/>
                </a:solidFill>
                <a:latin typeface="Consolas"/>
              </a:rPr>
              <a:t>Phone     +966 50 694 7879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521208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FAFAFA"/>
                </a:solidFill>
                <a:latin typeface="Consolas"/>
              </a:rPr>
              <a:t>Email     hello@notionminds.sa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557784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FAFAFA"/>
                </a:solidFill>
                <a:latin typeface="Consolas"/>
              </a:rPr>
              <a:t>Web       notionminds.sa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[ 02 ]  WHO WE 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AFAFA"/>
                </a:solidFill>
                <a:latin typeface="Calibri"/>
              </a:rPr>
              <a:t>A consultancy of practitioners.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286000"/>
            <a:ext cx="10515600" cy="36576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>
                <a:solidFill>
                  <a:srgbClr val="D4AF37"/>
                </a:solidFill>
                <a:latin typeface="Calibri"/>
              </a:rPr>
              <a:t>▎  </a:t>
            </a:r>
            <a:r>
              <a:rPr sz="1800">
                <a:solidFill>
                  <a:srgbClr val="FAFAFA"/>
                </a:solidFill>
                <a:latin typeface="Calibri"/>
              </a:rPr>
              <a:t>Saudi-headquartered IT consultancy serving Saudi Arabia, Oman &amp; Qatar</a:t>
            </a:r>
          </a:p>
          <a:p>
            <a:pPr algn="l">
              <a:spcAft>
                <a:spcPts val="800"/>
              </a:spcAft>
            </a:pPr>
            <a:r>
              <a:rPr sz="1800">
                <a:solidFill>
                  <a:srgbClr val="D4AF37"/>
                </a:solidFill>
                <a:latin typeface="Calibri"/>
              </a:rPr>
              <a:t>▎  </a:t>
            </a:r>
            <a:r>
              <a:rPr sz="1800">
                <a:solidFill>
                  <a:srgbClr val="FAFAFA"/>
                </a:solidFill>
                <a:latin typeface="Calibri"/>
              </a:rPr>
              <a:t>Practitioners with 25+ years of experience across Banking and IT</a:t>
            </a:r>
          </a:p>
          <a:p>
            <a:pPr algn="l">
              <a:spcAft>
                <a:spcPts val="800"/>
              </a:spcAft>
            </a:pPr>
            <a:r>
              <a:rPr sz="1800">
                <a:solidFill>
                  <a:srgbClr val="D4AF37"/>
                </a:solidFill>
                <a:latin typeface="Calibri"/>
              </a:rPr>
              <a:t>▎  </a:t>
            </a:r>
            <a:r>
              <a:rPr sz="1800">
                <a:solidFill>
                  <a:srgbClr val="FAFAFA"/>
                </a:solidFill>
                <a:latin typeface="Calibri"/>
              </a:rPr>
              <a:t>50+ years of cumulative industry experience</a:t>
            </a:r>
          </a:p>
          <a:p>
            <a:pPr algn="l">
              <a:spcAft>
                <a:spcPts val="800"/>
              </a:spcAft>
            </a:pPr>
            <a:r>
              <a:rPr sz="1800">
                <a:solidFill>
                  <a:srgbClr val="D4AF37"/>
                </a:solidFill>
                <a:latin typeface="Calibri"/>
              </a:rPr>
              <a:t>▎  </a:t>
            </a:r>
            <a:r>
              <a:rPr sz="1800">
                <a:solidFill>
                  <a:srgbClr val="FAFAFA"/>
                </a:solidFill>
                <a:latin typeface="Calibri"/>
              </a:rPr>
              <a:t>Strong industry background and real-world operational understanding</a:t>
            </a:r>
          </a:p>
          <a:p>
            <a:pPr algn="l">
              <a:spcAft>
                <a:spcPts val="800"/>
              </a:spcAft>
            </a:pPr>
            <a:r>
              <a:rPr sz="1800">
                <a:solidFill>
                  <a:srgbClr val="D4AF37"/>
                </a:solidFill>
                <a:latin typeface="Calibri"/>
              </a:rPr>
              <a:t>▎  </a:t>
            </a:r>
            <a:r>
              <a:rPr sz="1800">
                <a:solidFill>
                  <a:srgbClr val="FAFAFA"/>
                </a:solidFill>
                <a:latin typeface="Calibri"/>
              </a:rPr>
              <a:t>Solutions aligned to evolving organizational needs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[ 03 ]  VISION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AFAFA"/>
                </a:solidFill>
                <a:latin typeface="Calibri"/>
              </a:rPr>
              <a:t>Our Vision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10972800" cy="347472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347472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88720" y="2743200"/>
            <a:ext cx="10058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>
                <a:solidFill>
                  <a:srgbClr val="FAFAFA"/>
                </a:solidFill>
                <a:latin typeface="Calibri"/>
              </a:rPr>
              <a:t>To be a trusted technology and engineering partner enabling organizations across Saudi Arabia and the region to build a smarter, more secure and digitally enabled future.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[ 04 ]  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AFAFA"/>
                </a:solidFill>
                <a:latin typeface="Calibri"/>
              </a:rPr>
              <a:t>Our Mission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10972800" cy="347472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347472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88720" y="2743200"/>
            <a:ext cx="10058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>
                <a:solidFill>
                  <a:srgbClr val="FAFAFA"/>
                </a:solidFill>
                <a:latin typeface="Calibri"/>
              </a:rPr>
              <a:t>To help organizations translate technology ambition into measurable outcomes through AI, digital engineering, cybersecurity, cloud, automation and specialized technology talent — delivered with local understanding and global engineering standards.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[ 05 ]  PURPOSE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AFAFA"/>
                </a:solidFill>
                <a:latin typeface="Calibri"/>
              </a:rPr>
              <a:t>Our Purpose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10972800" cy="347472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347472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88720" y="2743200"/>
            <a:ext cx="10058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>
                <a:solidFill>
                  <a:srgbClr val="FAFAFA"/>
                </a:solidFill>
                <a:latin typeface="Calibri"/>
              </a:rPr>
              <a:t>To be a trusted GCC technology and digital transformation partner, empowering businesses through innovation, intelligent solutions, and future-ready digital services.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[ 06 ]  WHAT WE DELIVER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AFAFA"/>
                </a:solidFill>
                <a:latin typeface="Calibri"/>
              </a:rPr>
              <a:t>What We Deliver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10972800" cy="347472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347472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88720" y="2743200"/>
            <a:ext cx="10058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>
                <a:solidFill>
                  <a:srgbClr val="FAFAFA"/>
                </a:solidFill>
                <a:latin typeface="Calibri"/>
              </a:rPr>
              <a:t>We help organizations across Saudi Arabia, Oman, Qatar, and the GCC achieve sustainable growth through secure, scalable, and innovative technology solutions in AI, cybersecurity, cloud, enterprise applications, and digital transformation — delivered with agility, excellence, and a customer-first approach.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[ 07 ]  PRACTICE AREAS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>
                <a:solidFill>
                  <a:srgbClr val="FAFAFA"/>
                </a:solidFill>
                <a:latin typeface="Calibri"/>
              </a:rPr>
              <a:t>Six pillars. One delivery standard.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19456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19456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42316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69748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AI Strategy &amp; Feasibility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24612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Use case discovery · ROI modeling · GenAI adoption roadmap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89120" y="219456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389120" y="2194560"/>
            <a:ext cx="38100" cy="18288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63440" y="242316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69748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IT Consulting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24612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Enterprise architecture · cloud · DevOps · staff augmentation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38160" y="219456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138160" y="219456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0" y="242316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269748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Cyber Security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324612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GRC (NCA/SAMA/NESA) · SOC enablement · zero-trust · red teaming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20624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4206240"/>
            <a:ext cx="38100" cy="182880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443484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" y="47091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OT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525780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IT-OT convergence · ICS/SCADA · IEC 62443 · Industry 4.0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89120" y="420624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389120" y="420624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663440" y="443484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63440" y="47091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ODC Setup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525780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Dedicated delivery centers · sovereign data · talent ramp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38160" y="4206240"/>
            <a:ext cx="36576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8138160" y="4206240"/>
            <a:ext cx="38100" cy="18288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412480" y="443484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47091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FAFAFA"/>
                </a:solidFill>
                <a:latin typeface="Calibri"/>
              </a:rPr>
              <a:t>Testing Center of Excellence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525780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A1A1AA"/>
                </a:solidFill>
                <a:latin typeface="Calibri"/>
              </a:rPr>
              <a:t>QA transformation · automation · performance &amp; security testing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[ 08 ]  INDUSTRIES SERVED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>
                <a:solidFill>
                  <a:srgbClr val="FAFAFA"/>
                </a:solidFill>
                <a:latin typeface="Calibri"/>
              </a:rPr>
              <a:t>Industry-aware. Never generic.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60604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Banking &amp; Capital Markets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154680"/>
            <a:ext cx="5120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Core modernization, SAMA-aligned cyber, AI for credit, fraud and customer intelligence.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237744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309360" y="2377440"/>
            <a:ext cx="38100" cy="182880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0" y="260604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Energy &amp; Utilities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3154680"/>
            <a:ext cx="5120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OT security, IT-OT convergence, asset-performance AI for upstream, midstream and grid.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438912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4389120"/>
            <a:ext cx="38100" cy="18288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61772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Government &amp; Giga-Projects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5166360"/>
            <a:ext cx="5120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Sovereign cloud, secure architecture and GenAI accelerators for Vision 2030 programs.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438912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309360" y="438912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0" y="461772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Retail &amp; Logistics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0" y="5166360"/>
            <a:ext cx="5120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Composable commerce, demand-sensing AI, and resilient platform engineering at peak.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5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95390" cy="73152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390" y="0"/>
            <a:ext cx="6096304" cy="73152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6446520"/>
            <a:ext cx="10908792" cy="9525"/>
          </a:xfrm>
          <a:prstGeom prst="rect">
            <a:avLst/>
          </a:prstGeom>
          <a:solidFill>
            <a:srgbClr val="242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A1A1AA"/>
                </a:solidFill>
                <a:latin typeface="Calibri"/>
              </a:rPr>
              <a:t>NOTION MINDS SYSTEMS  ·  notionminds.sa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D4AF37"/>
                </a:solidFill>
                <a:latin typeface="Consolas"/>
              </a:rPr>
              <a:t>[ 09 ]  PRINCIPLES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>
                <a:solidFill>
                  <a:srgbClr val="FAFAFA"/>
                </a:solidFill>
                <a:latin typeface="Calibri"/>
              </a:rPr>
              <a:t>How we choose to operate.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7744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377440"/>
            <a:ext cx="38100" cy="18288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60604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88036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Practitioner-led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474720"/>
            <a:ext cx="51206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Senior operators — not generalist consultants — drawn from the industries they advise.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237744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09360" y="2377440"/>
            <a:ext cx="38100" cy="1828800"/>
          </a:xfrm>
          <a:prstGeom prst="rect">
            <a:avLst/>
          </a:prstGeom>
          <a:solidFill>
            <a:srgbClr val="EE6A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260604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288036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Instrumented outcomes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3474720"/>
            <a:ext cx="51206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Hypothesis, metric and operating cadence defined on day one. If we can't measure it, we don't promise it.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438912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40080" y="4389120"/>
            <a:ext cx="38100" cy="18288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461772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89204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Sovereign by default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5486400"/>
            <a:ext cx="51206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Data residency, regulatory posture and in-Kingdom delivery designed in — never retrofitted.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4389120"/>
            <a:ext cx="5486400" cy="1828800"/>
          </a:xfrm>
          <a:prstGeom prst="rect">
            <a:avLst/>
          </a:prstGeom>
          <a:solidFill>
            <a:srgbClr val="0D0D12"/>
          </a:solidFill>
          <a:ln w="9525">
            <a:solidFill>
              <a:srgbClr val="2424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09360" y="4389120"/>
            <a:ext cx="38100" cy="1828800"/>
          </a:xfrm>
          <a:prstGeom prst="rect">
            <a:avLst/>
          </a:prstGeom>
          <a:solidFill>
            <a:srgbClr val="5B4A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461772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D4AF37"/>
                </a:solidFill>
                <a:latin typeface="Consolas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0" y="4892040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FAFA"/>
                </a:solidFill>
                <a:latin typeface="Calibri"/>
              </a:rPr>
              <a:t>Regional fluency, global rigor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0" y="5486400"/>
            <a:ext cx="51206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A1A1AA"/>
                </a:solidFill>
                <a:latin typeface="Calibri"/>
              </a:rPr>
              <a:t>GCC business culture with engineering and security rigor benchmarked globally.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698480" y="651052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>
                <a:solidFill>
                  <a:srgbClr val="A1A1AA"/>
                </a:solidFill>
                <a:latin typeface="Calibri"/>
              </a:rPr>
              <a:t>09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